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315200" cy="96012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3" d="100"/>
          <a:sy n="63" d="100"/>
        </p:scale>
        <p:origin x="7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24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DF0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0F2044"/>
          </a:solidFill>
          <a:ln w="12700">
            <a:solidFill>
              <a:srgbClr val="0F2044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3657600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0" y="6675120"/>
            <a:ext cx="3657600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84048"/>
            <a:ext cx="2560320" cy="2560320"/>
          </a:xfrm>
          <a:prstGeom prst="ellipse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21208" y="356616"/>
            <a:ext cx="2615184" cy="2615184"/>
          </a:xfrm>
          <a:prstGeom prst="ellipse">
            <a:avLst/>
          </a:prstGeom>
          <a:solidFill>
            <a:srgbClr val="0F2044">
              <a:alpha val="0"/>
            </a:srgbClr>
          </a:solidFill>
          <a:ln w="4064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7" name="Text 4"/>
          <p:cNvSpPr/>
          <p:nvPr/>
        </p:nvSpPr>
        <p:spPr>
          <a:xfrm>
            <a:off x="91440" y="3090672"/>
            <a:ext cx="3474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CA. RAVI KR. PATWA</a:t>
            </a:r>
            <a:endParaRPr lang="en-US" sz="2500" dirty="0"/>
          </a:p>
        </p:txBody>
      </p:sp>
      <p:sp>
        <p:nvSpPr>
          <p:cNvPr id="8" name="Shape 5"/>
          <p:cNvSpPr/>
          <p:nvPr/>
        </p:nvSpPr>
        <p:spPr>
          <a:xfrm>
            <a:off x="914400" y="3675888"/>
            <a:ext cx="1828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9" name="Text 6"/>
          <p:cNvSpPr/>
          <p:nvPr/>
        </p:nvSpPr>
        <p:spPr>
          <a:xfrm>
            <a:off x="91440" y="3767328"/>
            <a:ext cx="34747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1600" dirty="0">
                <a:solidFill>
                  <a:srgbClr val="9AB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Partner</a:t>
            </a:r>
            <a:endParaRPr lang="en-US" sz="16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9AB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RKP Associates</a:t>
            </a:r>
            <a:endParaRPr lang="en-US" sz="1600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sz="1600" dirty="0">
                <a:solidFill>
                  <a:srgbClr val="9AB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Chartered Accountants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1440" y="48483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kern="0" spc="15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OFFICES  ·  EASTERN INDIA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02920" y="5120640"/>
            <a:ext cx="2651760" cy="27432"/>
          </a:xfrm>
          <a:prstGeom prst="rect">
            <a:avLst/>
          </a:prstGeom>
          <a:solidFill>
            <a:srgbClr val="C9A84C">
              <a:alpha val="45000"/>
            </a:srgbClr>
          </a:solidFill>
          <a:ln w="12700">
            <a:solidFill>
              <a:srgbClr val="C9A84C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2" name="Text 9"/>
          <p:cNvSpPr/>
          <p:nvPr/>
        </p:nvSpPr>
        <p:spPr>
          <a:xfrm>
            <a:off x="91440" y="508406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A8C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Kolkata · Guwahati · Bhubaneshwar</a:t>
            </a:r>
            <a:endParaRPr lang="en-US" sz="1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A8C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Patna · Siliguri · Silchar · Cuttack</a:t>
            </a:r>
            <a:endParaRPr lang="en-US" sz="12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200" dirty="0">
                <a:solidFill>
                  <a:srgbClr val="6A8C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Ranchi · Kharsia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913632" y="108102"/>
            <a:ext cx="7991856" cy="2852928"/>
          </a:xfrm>
          <a:prstGeom prst="rect">
            <a:avLst/>
          </a:prstGeom>
          <a:solidFill>
            <a:srgbClr val="FFFFFF"/>
          </a:solidFill>
          <a:ln w="9525">
            <a:solidFill>
              <a:srgbClr val="D8E2EE"/>
            </a:solidFill>
            <a:prstDash val="solid"/>
          </a:ln>
          <a:effectLst>
            <a:outerShdw blurRad="1270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4" name="Shape 11"/>
          <p:cNvSpPr/>
          <p:nvPr/>
        </p:nvSpPr>
        <p:spPr>
          <a:xfrm>
            <a:off x="3913632" y="201168"/>
            <a:ext cx="73152" cy="28529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Text 12"/>
          <p:cNvSpPr/>
          <p:nvPr/>
        </p:nvSpPr>
        <p:spPr>
          <a:xfrm>
            <a:off x="4078224" y="292608"/>
            <a:ext cx="77632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250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POSITIONS</a:t>
            </a:r>
            <a:endParaRPr lang="en-US" dirty="0"/>
          </a:p>
        </p:txBody>
      </p:sp>
      <p:sp>
        <p:nvSpPr>
          <p:cNvPr id="16" name="Shape 13"/>
          <p:cNvSpPr/>
          <p:nvPr/>
        </p:nvSpPr>
        <p:spPr>
          <a:xfrm>
            <a:off x="4078224" y="621792"/>
            <a:ext cx="7717536" cy="27432"/>
          </a:xfrm>
          <a:prstGeom prst="rect">
            <a:avLst/>
          </a:prstGeom>
          <a:solidFill>
            <a:srgbClr val="C9A84C">
              <a:alpha val="65000"/>
            </a:srgbClr>
          </a:solidFill>
          <a:ln w="12700">
            <a:solidFill>
              <a:srgbClr val="C9A84C">
                <a:alpha val="6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4"/>
          <p:cNvSpPr/>
          <p:nvPr/>
        </p:nvSpPr>
        <p:spPr>
          <a:xfrm>
            <a:off x="4078224" y="764032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Text 15"/>
          <p:cNvSpPr/>
          <p:nvPr/>
        </p:nvSpPr>
        <p:spPr>
          <a:xfrm>
            <a:off x="4215384" y="662432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Council Member, ICAI</a:t>
            </a:r>
            <a:endParaRPr lang="en-US" sz="1500" dirty="0"/>
          </a:p>
        </p:txBody>
      </p:sp>
      <p:sp>
        <p:nvSpPr>
          <p:cNvPr id="19" name="Shape 16"/>
          <p:cNvSpPr/>
          <p:nvPr/>
        </p:nvSpPr>
        <p:spPr>
          <a:xfrm>
            <a:off x="4078224" y="1131824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Text 17"/>
          <p:cNvSpPr/>
          <p:nvPr/>
        </p:nvSpPr>
        <p:spPr>
          <a:xfrm>
            <a:off x="4215384" y="1020064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Chairman, Internal Audit Standards Board, ICAI</a:t>
            </a:r>
            <a:endParaRPr lang="en-US" sz="1500" dirty="0"/>
          </a:p>
        </p:txBody>
      </p:sp>
      <p:sp>
        <p:nvSpPr>
          <p:cNvPr id="21" name="Shape 18"/>
          <p:cNvSpPr/>
          <p:nvPr/>
        </p:nvSpPr>
        <p:spPr>
          <a:xfrm>
            <a:off x="4078224" y="1540256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Text 19"/>
          <p:cNvSpPr/>
          <p:nvPr/>
        </p:nvSpPr>
        <p:spPr>
          <a:xfrm>
            <a:off x="4215384" y="1457249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Vice Chairman, Auditing &amp; Assurance Standards Board, ICAI</a:t>
            </a:r>
            <a:endParaRPr lang="en-US" sz="1500" dirty="0"/>
          </a:p>
        </p:txBody>
      </p:sp>
      <p:sp>
        <p:nvSpPr>
          <p:cNvPr id="23" name="Shape 20"/>
          <p:cNvSpPr/>
          <p:nvPr/>
        </p:nvSpPr>
        <p:spPr>
          <a:xfrm>
            <a:off x="4078224" y="2080768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Text 21"/>
          <p:cNvSpPr/>
          <p:nvPr/>
        </p:nvSpPr>
        <p:spPr>
          <a:xfrm>
            <a:off x="4233672" y="1998066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Convenor, Estate Development Directorate, ICAI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4215384" y="2458720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27" name="Shape 24"/>
          <p:cNvSpPr/>
          <p:nvPr/>
        </p:nvSpPr>
        <p:spPr>
          <a:xfrm>
            <a:off x="8119872" y="804672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8" name="Text 25"/>
          <p:cNvSpPr/>
          <p:nvPr/>
        </p:nvSpPr>
        <p:spPr>
          <a:xfrm>
            <a:off x="8275320" y="1646428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Member, Regional Advisory Committee of Direct Tax, Calcutta</a:t>
            </a:r>
            <a:endParaRPr lang="en-US" sz="1300" dirty="0"/>
          </a:p>
        </p:txBody>
      </p:sp>
      <p:sp>
        <p:nvSpPr>
          <p:cNvPr id="29" name="Shape 26"/>
          <p:cNvSpPr/>
          <p:nvPr/>
        </p:nvSpPr>
        <p:spPr>
          <a:xfrm>
            <a:off x="8119872" y="1355344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" name="Text 27"/>
          <p:cNvSpPr/>
          <p:nvPr/>
        </p:nvSpPr>
        <p:spPr>
          <a:xfrm>
            <a:off x="8257032" y="1223264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Director, Om Freight Forwarders Limited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8119872" y="1682496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2" name="Text 29"/>
          <p:cNvSpPr/>
          <p:nvPr/>
        </p:nvSpPr>
        <p:spPr>
          <a:xfrm>
            <a:off x="8257032" y="759460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Trustee &amp; Managing Committee Member, Hindustan Medical Institution (Birla Group)</a:t>
            </a:r>
            <a:endParaRPr lang="en-US" sz="1300" dirty="0"/>
          </a:p>
        </p:txBody>
      </p:sp>
      <p:sp>
        <p:nvSpPr>
          <p:cNvPr id="33" name="Shape 30"/>
          <p:cNvSpPr/>
          <p:nvPr/>
        </p:nvSpPr>
        <p:spPr>
          <a:xfrm>
            <a:off x="8119872" y="2121408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Text 31"/>
          <p:cNvSpPr/>
          <p:nvPr/>
        </p:nvSpPr>
        <p:spPr>
          <a:xfrm>
            <a:off x="8257032" y="2050288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Member, Airport Advisory Committee (</a:t>
            </a:r>
            <a:r>
              <a:rPr lang="en-US" sz="1300" dirty="0" err="1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Silchar</a:t>
            </a:r>
            <a:r>
              <a:rPr lang="en-US" sz="13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Assam)</a:t>
            </a:r>
            <a:endParaRPr lang="en-US" sz="1300" dirty="0"/>
          </a:p>
        </p:txBody>
      </p:sp>
      <p:sp>
        <p:nvSpPr>
          <p:cNvPr id="35" name="Shape 32"/>
          <p:cNvSpPr/>
          <p:nvPr/>
        </p:nvSpPr>
        <p:spPr>
          <a:xfrm>
            <a:off x="8119872" y="2560320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6" name="Text 33"/>
          <p:cNvSpPr/>
          <p:nvPr/>
        </p:nvSpPr>
        <p:spPr>
          <a:xfrm>
            <a:off x="8257032" y="2438400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President, Government Boys Higher Secondary School, an educational institution established in 1863</a:t>
            </a:r>
            <a:endParaRPr lang="en-US" sz="1300" dirty="0"/>
          </a:p>
        </p:txBody>
      </p:sp>
      <p:sp>
        <p:nvSpPr>
          <p:cNvPr id="37" name="Shape 34"/>
          <p:cNvSpPr/>
          <p:nvPr/>
        </p:nvSpPr>
        <p:spPr>
          <a:xfrm>
            <a:off x="3913632" y="3236976"/>
            <a:ext cx="3881628" cy="3419856"/>
          </a:xfrm>
          <a:prstGeom prst="rect">
            <a:avLst/>
          </a:prstGeom>
          <a:solidFill>
            <a:srgbClr val="FFFFFF"/>
          </a:solidFill>
          <a:ln w="9525">
            <a:solidFill>
              <a:srgbClr val="D8E2EE"/>
            </a:solidFill>
            <a:prstDash val="solid"/>
          </a:ln>
          <a:effectLst>
            <a:outerShdw blurRad="1270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38" name="Shape 35"/>
          <p:cNvSpPr/>
          <p:nvPr/>
        </p:nvSpPr>
        <p:spPr>
          <a:xfrm>
            <a:off x="3913632" y="3236976"/>
            <a:ext cx="73152" cy="3419856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9" name="Text 36"/>
          <p:cNvSpPr/>
          <p:nvPr/>
        </p:nvSpPr>
        <p:spPr>
          <a:xfrm>
            <a:off x="4078224" y="3328416"/>
            <a:ext cx="36530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250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 POSITIONS</a:t>
            </a:r>
            <a:endParaRPr lang="en-US" dirty="0"/>
          </a:p>
        </p:txBody>
      </p:sp>
      <p:sp>
        <p:nvSpPr>
          <p:cNvPr id="40" name="Shape 37"/>
          <p:cNvSpPr/>
          <p:nvPr/>
        </p:nvSpPr>
        <p:spPr>
          <a:xfrm>
            <a:off x="4078224" y="3657600"/>
            <a:ext cx="3607308" cy="27432"/>
          </a:xfrm>
          <a:prstGeom prst="rect">
            <a:avLst/>
          </a:prstGeom>
          <a:solidFill>
            <a:srgbClr val="4A6FA5">
              <a:alpha val="65000"/>
            </a:srgbClr>
          </a:solidFill>
          <a:ln w="12700">
            <a:solidFill>
              <a:srgbClr val="4A6FA5">
                <a:alpha val="6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1" name="Shape 38"/>
          <p:cNvSpPr/>
          <p:nvPr/>
        </p:nvSpPr>
        <p:spPr>
          <a:xfrm>
            <a:off x="4078224" y="3931920"/>
            <a:ext cx="64008" cy="1828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2" name="Text 39"/>
          <p:cNvSpPr/>
          <p:nvPr/>
        </p:nvSpPr>
        <p:spPr>
          <a:xfrm>
            <a:off x="4267962" y="3869842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Chairman, Assam State Council of FICCI &amp; Member, National Council of FICCI</a:t>
            </a:r>
            <a:endParaRPr lang="en-US" sz="1400" dirty="0"/>
          </a:p>
        </p:txBody>
      </p:sp>
      <p:sp>
        <p:nvSpPr>
          <p:cNvPr id="43" name="Shape 40"/>
          <p:cNvSpPr/>
          <p:nvPr/>
        </p:nvSpPr>
        <p:spPr>
          <a:xfrm>
            <a:off x="4078224" y="4898847"/>
            <a:ext cx="64008" cy="1828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4" name="Text 41"/>
          <p:cNvSpPr/>
          <p:nvPr/>
        </p:nvSpPr>
        <p:spPr>
          <a:xfrm>
            <a:off x="4247388" y="4793183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Chairman, EIRC of ICAI (2022–23)</a:t>
            </a:r>
            <a:endParaRPr lang="en-US" sz="1400" dirty="0"/>
          </a:p>
        </p:txBody>
      </p:sp>
      <p:sp>
        <p:nvSpPr>
          <p:cNvPr id="45" name="Shape 42"/>
          <p:cNvSpPr/>
          <p:nvPr/>
        </p:nvSpPr>
        <p:spPr>
          <a:xfrm>
            <a:off x="4078224" y="5367731"/>
            <a:ext cx="64008" cy="1828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6" name="Text 43"/>
          <p:cNvSpPr/>
          <p:nvPr/>
        </p:nvSpPr>
        <p:spPr>
          <a:xfrm>
            <a:off x="4215384" y="5297932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Chairman, Batgach — Largest CA Network in India (2015–17)</a:t>
            </a:r>
            <a:endParaRPr lang="en-US" sz="1400" dirty="0"/>
          </a:p>
        </p:txBody>
      </p:sp>
      <p:sp>
        <p:nvSpPr>
          <p:cNvPr id="47" name="Shape 44"/>
          <p:cNvSpPr/>
          <p:nvPr/>
        </p:nvSpPr>
        <p:spPr>
          <a:xfrm>
            <a:off x="4078224" y="5978957"/>
            <a:ext cx="64008" cy="1828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8" name="Text 45"/>
          <p:cNvSpPr/>
          <p:nvPr/>
        </p:nvSpPr>
        <p:spPr>
          <a:xfrm>
            <a:off x="4215384" y="5846877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President, Calcutta Chapter — Institute of Internal Auditors (2019–20)</a:t>
            </a:r>
            <a:endParaRPr lang="en-US" sz="1400" dirty="0"/>
          </a:p>
        </p:txBody>
      </p:sp>
      <p:sp>
        <p:nvSpPr>
          <p:cNvPr id="49" name="Shape 46"/>
          <p:cNvSpPr/>
          <p:nvPr/>
        </p:nvSpPr>
        <p:spPr>
          <a:xfrm>
            <a:off x="4078224" y="6356502"/>
            <a:ext cx="64008" cy="1828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0" name="Text 47"/>
          <p:cNvSpPr/>
          <p:nvPr/>
        </p:nvSpPr>
        <p:spPr>
          <a:xfrm>
            <a:off x="4233672" y="6250838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Chairman, Guwahati Branch of ICAI (2008–09)</a:t>
            </a:r>
            <a:endParaRPr lang="en-US" sz="1400" dirty="0"/>
          </a:p>
        </p:txBody>
      </p:sp>
      <p:sp>
        <p:nvSpPr>
          <p:cNvPr id="51" name="Shape 48"/>
          <p:cNvSpPr/>
          <p:nvPr/>
        </p:nvSpPr>
        <p:spPr>
          <a:xfrm>
            <a:off x="8023860" y="3236976"/>
            <a:ext cx="3881628" cy="3419856"/>
          </a:xfrm>
          <a:prstGeom prst="rect">
            <a:avLst/>
          </a:prstGeom>
          <a:solidFill>
            <a:srgbClr val="FFFFFF"/>
          </a:solidFill>
          <a:ln w="9525">
            <a:solidFill>
              <a:srgbClr val="D8E2EE"/>
            </a:solidFill>
            <a:prstDash val="solid"/>
          </a:ln>
          <a:effectLst>
            <a:outerShdw blurRad="127000" dist="381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2" name="Shape 49"/>
          <p:cNvSpPr/>
          <p:nvPr/>
        </p:nvSpPr>
        <p:spPr>
          <a:xfrm>
            <a:off x="8023860" y="3236976"/>
            <a:ext cx="73152" cy="341985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3" name="Text 50"/>
          <p:cNvSpPr/>
          <p:nvPr/>
        </p:nvSpPr>
        <p:spPr>
          <a:xfrm>
            <a:off x="8188452" y="3328416"/>
            <a:ext cx="36530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250" dirty="0">
                <a:solidFill>
                  <a:srgbClr val="0F20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ACTIVITIES</a:t>
            </a:r>
            <a:endParaRPr lang="en-US" dirty="0"/>
          </a:p>
        </p:txBody>
      </p:sp>
      <p:sp>
        <p:nvSpPr>
          <p:cNvPr id="54" name="Shape 51"/>
          <p:cNvSpPr/>
          <p:nvPr/>
        </p:nvSpPr>
        <p:spPr>
          <a:xfrm>
            <a:off x="8188452" y="3657600"/>
            <a:ext cx="3607308" cy="27432"/>
          </a:xfrm>
          <a:prstGeom prst="rect">
            <a:avLst/>
          </a:prstGeom>
          <a:solidFill>
            <a:srgbClr val="C9A84C">
              <a:alpha val="65000"/>
            </a:srgbClr>
          </a:solidFill>
          <a:ln w="12700">
            <a:solidFill>
              <a:srgbClr val="C9A84C">
                <a:alpha val="6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5" name="Shape 52"/>
          <p:cNvSpPr/>
          <p:nvPr/>
        </p:nvSpPr>
        <p:spPr>
          <a:xfrm>
            <a:off x="8188452" y="3921760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6" name="Text 53"/>
          <p:cNvSpPr/>
          <p:nvPr/>
        </p:nvSpPr>
        <p:spPr>
          <a:xfrm>
            <a:off x="8325612" y="3830320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for CAG officials, PSU MDs, Directors &amp; Financial Institutions</a:t>
            </a:r>
            <a:endParaRPr lang="en-US" sz="1400" dirty="0"/>
          </a:p>
        </p:txBody>
      </p:sp>
      <p:sp>
        <p:nvSpPr>
          <p:cNvPr id="57" name="Shape 54"/>
          <p:cNvSpPr/>
          <p:nvPr/>
        </p:nvSpPr>
        <p:spPr>
          <a:xfrm>
            <a:off x="8188452" y="4553712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8" name="Text 55"/>
          <p:cNvSpPr/>
          <p:nvPr/>
        </p:nvSpPr>
        <p:spPr>
          <a:xfrm>
            <a:off x="8325612" y="4462272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at national/international CA conferences &amp; seminars across India</a:t>
            </a:r>
            <a:endParaRPr lang="en-US" sz="1400" dirty="0"/>
          </a:p>
        </p:txBody>
      </p:sp>
      <p:sp>
        <p:nvSpPr>
          <p:cNvPr id="59" name="Shape 56"/>
          <p:cNvSpPr/>
          <p:nvPr/>
        </p:nvSpPr>
        <p:spPr>
          <a:xfrm>
            <a:off x="8188452" y="5266944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0" name="Text 57"/>
          <p:cNvSpPr/>
          <p:nvPr/>
        </p:nvSpPr>
        <p:spPr>
          <a:xfrm>
            <a:off x="8325612" y="5175504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Represented India at two Indo-Bangla Trade Summits</a:t>
            </a:r>
            <a:endParaRPr lang="en-US" sz="1400" dirty="0"/>
          </a:p>
        </p:txBody>
      </p:sp>
      <p:sp>
        <p:nvSpPr>
          <p:cNvPr id="61" name="Shape 58"/>
          <p:cNvSpPr/>
          <p:nvPr/>
        </p:nvSpPr>
        <p:spPr>
          <a:xfrm>
            <a:off x="8188452" y="5980176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2" name="Text 59"/>
          <p:cNvSpPr/>
          <p:nvPr/>
        </p:nvSpPr>
        <p:spPr>
          <a:xfrm>
            <a:off x="8325612" y="5888736"/>
            <a:ext cx="351586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of Governing Bodies — Educational &amp; Social Service Organizations</a:t>
            </a:r>
            <a:endParaRPr lang="en-US" sz="1400" dirty="0"/>
          </a:p>
        </p:txBody>
      </p:sp>
      <p:sp>
        <p:nvSpPr>
          <p:cNvPr id="63" name="Shape 60"/>
          <p:cNvSpPr/>
          <p:nvPr/>
        </p:nvSpPr>
        <p:spPr>
          <a:xfrm>
            <a:off x="3657600" y="0"/>
            <a:ext cx="8503920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4" name="Shape 61"/>
          <p:cNvSpPr/>
          <p:nvPr/>
        </p:nvSpPr>
        <p:spPr>
          <a:xfrm>
            <a:off x="3657600" y="6675120"/>
            <a:ext cx="8503920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5" name="Shape 38">
            <a:extLst>
              <a:ext uri="{FF2B5EF4-FFF2-40B4-BE49-F238E27FC236}">
                <a16:creationId xmlns:a16="http://schemas.microsoft.com/office/drawing/2014/main" id="{D51C2AD4-B660-BAC4-518D-AF44625AF756}"/>
              </a:ext>
            </a:extLst>
          </p:cNvPr>
          <p:cNvSpPr/>
          <p:nvPr/>
        </p:nvSpPr>
        <p:spPr>
          <a:xfrm>
            <a:off x="4078224" y="4439920"/>
            <a:ext cx="64008" cy="182880"/>
          </a:xfrm>
          <a:prstGeom prst="rect">
            <a:avLst/>
          </a:prstGeom>
          <a:solidFill>
            <a:srgbClr val="4A6FA5"/>
          </a:solidFill>
          <a:ln w="12700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Shape 20">
            <a:extLst>
              <a:ext uri="{FF2B5EF4-FFF2-40B4-BE49-F238E27FC236}">
                <a16:creationId xmlns:a16="http://schemas.microsoft.com/office/drawing/2014/main" id="{70F9D6E3-47CD-BA48-B816-1929041C76E4}"/>
              </a:ext>
            </a:extLst>
          </p:cNvPr>
          <p:cNvSpPr/>
          <p:nvPr/>
        </p:nvSpPr>
        <p:spPr>
          <a:xfrm>
            <a:off x="4078224" y="2574747"/>
            <a:ext cx="64008" cy="1828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7" name="Text 21">
            <a:extLst>
              <a:ext uri="{FF2B5EF4-FFF2-40B4-BE49-F238E27FC236}">
                <a16:creationId xmlns:a16="http://schemas.microsoft.com/office/drawing/2014/main" id="{AA296CB7-BF92-0F09-4802-6B08B675419B}"/>
              </a:ext>
            </a:extLst>
          </p:cNvPr>
          <p:cNvSpPr/>
          <p:nvPr/>
        </p:nvSpPr>
        <p:spPr>
          <a:xfrm>
            <a:off x="4247388" y="2519375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Deputy Convenor, Region &amp; Branch Affairs Directorate, ICAI</a:t>
            </a:r>
            <a:endParaRPr lang="en-US" sz="1500" dirty="0"/>
          </a:p>
        </p:txBody>
      </p:sp>
      <p:sp>
        <p:nvSpPr>
          <p:cNvPr id="68" name="Text 23">
            <a:extLst>
              <a:ext uri="{FF2B5EF4-FFF2-40B4-BE49-F238E27FC236}">
                <a16:creationId xmlns:a16="http://schemas.microsoft.com/office/drawing/2014/main" id="{87F5CC04-9FBD-ACB4-20AE-CFA8439D10AB}"/>
              </a:ext>
            </a:extLst>
          </p:cNvPr>
          <p:cNvSpPr/>
          <p:nvPr/>
        </p:nvSpPr>
        <p:spPr>
          <a:xfrm>
            <a:off x="4265676" y="4384751"/>
            <a:ext cx="36210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53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Advisor, National Council — Institute of Internal Auditors of India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238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eircoffice@icai.in</cp:lastModifiedBy>
  <cp:revision>10</cp:revision>
  <cp:lastPrinted>2026-03-06T15:38:14Z</cp:lastPrinted>
  <dcterms:created xsi:type="dcterms:W3CDTF">2026-03-06T09:13:33Z</dcterms:created>
  <dcterms:modified xsi:type="dcterms:W3CDTF">2026-03-06T15:51:40Z</dcterms:modified>
</cp:coreProperties>
</file>